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9"/>
  </p:notesMasterIdLst>
  <p:sldIdLst>
    <p:sldId id="302" r:id="rId3"/>
    <p:sldId id="303" r:id="rId4"/>
    <p:sldId id="369" r:id="rId5"/>
    <p:sldId id="380" r:id="rId6"/>
    <p:sldId id="377" r:id="rId7"/>
    <p:sldId id="356" r:id="rId8"/>
    <p:sldId id="398" r:id="rId9"/>
    <p:sldId id="402" r:id="rId10"/>
    <p:sldId id="401" r:id="rId11"/>
    <p:sldId id="350" r:id="rId12"/>
    <p:sldId id="400" r:id="rId13"/>
    <p:sldId id="403" r:id="rId14"/>
    <p:sldId id="395" r:id="rId15"/>
    <p:sldId id="396" r:id="rId16"/>
    <p:sldId id="397" r:id="rId17"/>
    <p:sldId id="39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  <a:srgbClr val="CC00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55" autoAdjust="0"/>
  </p:normalViewPr>
  <p:slideViewPr>
    <p:cSldViewPr>
      <p:cViewPr>
        <p:scale>
          <a:sx n="95" d="100"/>
          <a:sy n="95" d="100"/>
        </p:scale>
        <p:origin x="-105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Annual SCDRTAP </a:t>
            </a:r>
            <a:r>
              <a:rPr lang="en-US" sz="1800" dirty="0" smtClean="0"/>
              <a:t>Allocations, 2008-2018</a:t>
            </a:r>
            <a:endParaRPr lang="en-US" sz="1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SCDRTAP Allocation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Sheet1!$B$2:$B$12</c:f>
              <c:numCache>
                <c:formatCode>_("$"* #,##0.00_);_("$"* \(#,##0.00\);_("$"* "-"??_);_(@_)</c:formatCode>
                <c:ptCount val="11"/>
                <c:pt idx="0">
                  <c:v>36928000</c:v>
                </c:pt>
                <c:pt idx="1">
                  <c:v>33018000</c:v>
                </c:pt>
                <c:pt idx="2">
                  <c:v>30233000</c:v>
                </c:pt>
                <c:pt idx="3">
                  <c:v>29099000</c:v>
                </c:pt>
                <c:pt idx="4">
                  <c:v>25121000</c:v>
                </c:pt>
                <c:pt idx="5">
                  <c:v>24632000</c:v>
                </c:pt>
                <c:pt idx="6">
                  <c:v>20343000</c:v>
                </c:pt>
                <c:pt idx="7">
                  <c:v>18256000</c:v>
                </c:pt>
                <c:pt idx="8">
                  <c:v>18824000</c:v>
                </c:pt>
                <c:pt idx="9">
                  <c:v>17523000</c:v>
                </c:pt>
                <c:pt idx="10">
                  <c:v>17801000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46880"/>
        <c:axId val="39969152"/>
      </c:lineChart>
      <c:catAx>
        <c:axId val="399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969152"/>
        <c:crosses val="autoZero"/>
        <c:auto val="1"/>
        <c:lblAlgn val="ctr"/>
        <c:lblOffset val="100"/>
        <c:noMultiLvlLbl val="0"/>
      </c:catAx>
      <c:valAx>
        <c:axId val="39969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Dollars</a:t>
                </a:r>
                <a:r>
                  <a:rPr lang="en-US" sz="1200" baseline="0" dirty="0" smtClean="0"/>
                  <a:t> Allocated (Nominal)</a:t>
                </a:r>
                <a:endParaRPr lang="en-US" sz="1200" dirty="0"/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946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7B49-DEC7-45AB-AA11-5A07F43A698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8FA0-8F1A-43DB-9BC8-F5BCB9054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8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7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5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2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1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8FA0-8F1A-43DB-9BC8-F5BCB90543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B4F5-6BA0-41DC-B8C8-11C3BC2F1B4D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B5C-75B2-4B24-8452-56F1617820C3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8B7F-8ECA-437F-8843-6E843CB2DAA5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B4F5-6BA0-41DC-B8C8-11C3BC2F1B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955C-4813-4E93-A61A-6EFCA2A4A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5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1251-494B-4959-BD91-932BAC8C11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2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F39A-ED22-4625-985B-152E361DF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5C3-3FB0-4E1D-9BE8-3108C6924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0E03-C386-492C-BE40-D7B85AA8FE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597-1B45-47F2-8F38-8460B2BD7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1A3-5843-4B87-A43A-C6B3D67E10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8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955C-4813-4E93-A61A-6EFCA2A4A59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759-51B4-4631-8AC8-A74885A4F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5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B5C-75B2-4B24-8452-56F161782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8B7F-8ECA-437F-8843-6E843CB2DA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1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1251-494B-4959-BD91-932BAC8C11CC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F39A-ED22-4625-985B-152E361DFB6F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5C3-3FB0-4E1D-9BE8-3108C69248B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0E03-C386-492C-BE40-D7B85AA8FE00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7597-1B45-47F2-8F38-8460B2BD7F21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41A3-5843-4B87-A43A-C6B3D67E10F2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3759-51B4-4631-8AC8-A74885A4FD3F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2915-133E-4941-957B-8D4EC9BD40D5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2BBE-4377-4B3F-B01F-1667D1410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2915-133E-4941-957B-8D4EC9BD4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/>
            </a:r>
            <a:br>
              <a:rPr lang="en-US" b="1" dirty="0"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C</a:t>
            </a:r>
            <a:r>
              <a:rPr lang="en-US" b="1" dirty="0" smtClean="0"/>
              <a:t>ommunity </a:t>
            </a:r>
            <a:r>
              <a:rPr lang="en-US" b="1" dirty="0"/>
              <a:t>Transportation Initiatives in New </a:t>
            </a:r>
            <a:r>
              <a:rPr lang="en-US" b="1" dirty="0" smtClean="0"/>
              <a:t>Jersey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4739640" y="5181600"/>
            <a:ext cx="4191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Anna R. Magri, Director</a:t>
            </a:r>
          </a:p>
          <a:p>
            <a:pPr marL="0" indent="0" algn="r">
              <a:buNone/>
            </a:pPr>
            <a:r>
              <a:rPr lang="en-US" dirty="0" smtClean="0"/>
              <a:t>Office of Local Programs/Minibus Support &amp; Community Transportation </a:t>
            </a:r>
          </a:p>
          <a:p>
            <a:pPr marL="0" indent="0" algn="r">
              <a:buNone/>
            </a:pPr>
            <a:r>
              <a:rPr lang="en-US" dirty="0" smtClean="0"/>
              <a:t>January 30,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NJ JARC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171450">
              <a:spcBef>
                <a:spcPts val="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focused on employment trips including job training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171450">
              <a:spcBef>
                <a:spcPts val="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NJT operating funds supports the 23 JARC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171450">
              <a:spcBef>
                <a:spcPts val="4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Annually NJT provides $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4.3M </a:t>
            </a:r>
          </a:p>
          <a:p>
            <a:pPr marL="457200" lvl="2" indent="-171450">
              <a:spcBef>
                <a:spcPts val="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Competitive grant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available every two years  </a:t>
            </a:r>
          </a:p>
          <a:p>
            <a:pPr marL="457200" lvl="2" indent="-171450">
              <a:spcBef>
                <a:spcPts val="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Only for operating requires local 50% match </a:t>
            </a:r>
          </a:p>
          <a:p>
            <a:pPr marL="457200" lvl="2" indent="-171450">
              <a:spcBef>
                <a:spcPts val="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Yearly budget is $10.6M includes TIF/DHS ($1 mil) and Local Matching Funds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171450">
              <a:spcBef>
                <a:spcPts val="4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 Mitigation and Air Quality Improvement (CMAQ)</a:t>
            </a:r>
            <a:b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is awarded by the three MPOs under their local initiatives programs</a:t>
            </a:r>
          </a:p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Administered by Local Programs as FTA Section 5307 general public funding</a:t>
            </a:r>
          </a:p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provided for replacement vehicles</a:t>
            </a:r>
          </a:p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is limited to start-up operating costs for new general public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</a:p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Operating projects must generate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revenue to cover costs once federal funds are drawn down.</a:t>
            </a:r>
          </a:p>
          <a:p>
            <a:pPr marL="171450" lvl="1" indent="-171450">
              <a:spcBef>
                <a:spcPts val="4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CMAQ projects must demonstrate air quality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main regions</a:t>
            </a:r>
          </a:p>
          <a:p>
            <a:pPr lvl="1"/>
            <a:r>
              <a:rPr lang="en-US" dirty="0" smtClean="0"/>
              <a:t>North</a:t>
            </a:r>
          </a:p>
          <a:p>
            <a:pPr lvl="1"/>
            <a:r>
              <a:rPr lang="en-US" dirty="0" smtClean="0"/>
              <a:t>Central</a:t>
            </a:r>
          </a:p>
          <a:p>
            <a:pPr lvl="1"/>
            <a:r>
              <a:rPr lang="en-US" dirty="0" smtClean="0"/>
              <a:t>South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32" y="1600200"/>
            <a:ext cx="349733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F182-17AC-40AA-B183-17D1B1059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4953000" cy="1096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Region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5425"/>
            <a:ext cx="40417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0598"/>
              </p:ext>
            </p:extLst>
          </p:nvPr>
        </p:nvGraphicFramePr>
        <p:xfrm>
          <a:off x="304800" y="3200403"/>
          <a:ext cx="8381996" cy="2894476"/>
        </p:xfrm>
        <a:graphic>
          <a:graphicData uri="http://schemas.openxmlformats.org/drawingml/2006/table">
            <a:tbl>
              <a:tblPr/>
              <a:tblGrid>
                <a:gridCol w="110572"/>
                <a:gridCol w="1105723"/>
                <a:gridCol w="786292"/>
                <a:gridCol w="786292"/>
                <a:gridCol w="786292"/>
                <a:gridCol w="786292"/>
                <a:gridCol w="786292"/>
                <a:gridCol w="786292"/>
                <a:gridCol w="598934"/>
                <a:gridCol w="55286"/>
                <a:gridCol w="122859"/>
                <a:gridCol w="786292"/>
                <a:gridCol w="884578"/>
              </a:tblGrid>
              <a:tr h="3217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Trip Purpose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 for All Programs 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8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Recreation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Nutrition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Shop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Trips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BERGEN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58,260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45,578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65,245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20,625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297,260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ESSEX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153,240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216,797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HUDSON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100,663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MORRIS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24,576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PASSAIC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36,933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31,773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149,824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SUSSEX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16,224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27,549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37,764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104,152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WARREN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22,068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14,953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119,662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178,799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709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Total: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241,096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144,552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241,285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73,330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55,188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129,991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47,296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185,960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1,118,698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4648200" cy="1447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Region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I:\regioncent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9416"/>
            <a:ext cx="2895600" cy="37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48012"/>
              </p:ext>
            </p:extLst>
          </p:nvPr>
        </p:nvGraphicFramePr>
        <p:xfrm>
          <a:off x="381000" y="3048000"/>
          <a:ext cx="8381996" cy="2971801"/>
        </p:xfrm>
        <a:graphic>
          <a:graphicData uri="http://schemas.openxmlformats.org/drawingml/2006/table">
            <a:tbl>
              <a:tblPr/>
              <a:tblGrid>
                <a:gridCol w="110572"/>
                <a:gridCol w="1105723"/>
                <a:gridCol w="786292"/>
                <a:gridCol w="786292"/>
                <a:gridCol w="786292"/>
                <a:gridCol w="786292"/>
                <a:gridCol w="786292"/>
                <a:gridCol w="786292"/>
                <a:gridCol w="598934"/>
                <a:gridCol w="55286"/>
                <a:gridCol w="122859"/>
                <a:gridCol w="786292"/>
                <a:gridCol w="884578"/>
              </a:tblGrid>
              <a:tr h="51323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Trip Purpose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 for All Programs 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15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Recreation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Nutrition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Shop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Trips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HUNTERDON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28,161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00" marR="25400" marT="25400" marB="254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62,177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137,023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MERCER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32,231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48,212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31,392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143,855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5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MIDDLESEX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54,563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80,764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54,121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96,187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357,107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MONMOUTH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25,598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64,312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17,249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128,630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OCEAN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48,125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165,536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242,265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SOMERSET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82,297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79,540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45,164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153,961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389,906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60,123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71,978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202,578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235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Total: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315,358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251,098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200,186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41,167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34,590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125,654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114,205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519,106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1,601,364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6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5105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Region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0"/>
            <a:ext cx="24730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82435"/>
              </p:ext>
            </p:extLst>
          </p:nvPr>
        </p:nvGraphicFramePr>
        <p:xfrm>
          <a:off x="457200" y="2362200"/>
          <a:ext cx="8229598" cy="3741913"/>
        </p:xfrm>
        <a:graphic>
          <a:graphicData uri="http://schemas.openxmlformats.org/drawingml/2006/table">
            <a:tbl>
              <a:tblPr/>
              <a:tblGrid>
                <a:gridCol w="108562"/>
                <a:gridCol w="1339238"/>
                <a:gridCol w="518377"/>
                <a:gridCol w="771996"/>
                <a:gridCol w="771996"/>
                <a:gridCol w="771996"/>
                <a:gridCol w="771996"/>
                <a:gridCol w="771996"/>
                <a:gridCol w="588044"/>
                <a:gridCol w="54281"/>
                <a:gridCol w="120625"/>
                <a:gridCol w="771996"/>
                <a:gridCol w="868495"/>
              </a:tblGrid>
              <a:tr h="62161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Regional Trip Purpose Report for All Programs 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4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CASINO South Region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9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C-Emp.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Recreation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Nutrition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Shop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Trips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ATLANTIC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33,254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51,705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14,706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119,418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Burlington (SCUCS)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12,297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30,679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CAMDEN (SCUCS)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25,345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134,717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CAPE MAY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31,096</a:t>
                      </a:r>
                    </a:p>
                    <a:p>
                      <a:pPr algn="r" rtl="0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117,424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CUMBERLAND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24,870</a:t>
                      </a:r>
                    </a:p>
                    <a:p>
                      <a:pPr algn="r" rtl="0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142,936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GLOUCESTER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21,259</a:t>
                      </a:r>
                    </a:p>
                    <a:p>
                      <a:pPr algn="r" rtl="0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14,733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45,330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  <a:tr h="2935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SALEM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8,681</a:t>
                      </a:r>
                    </a:p>
                    <a:p>
                      <a:pPr algn="r" rtl="0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2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037" marR="9037" marT="9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Total:</a:t>
                      </a: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156,802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133,085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30,218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23,904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93,868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55,139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105,830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604,947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7" marR="9037" marT="9037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445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6858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 Programs, Minibus Support and Community Transportation Contacts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58575"/>
              </p:ext>
            </p:extLst>
          </p:nvPr>
        </p:nvGraphicFramePr>
        <p:xfrm>
          <a:off x="609600" y="1143000"/>
          <a:ext cx="8153400" cy="46522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5403"/>
                <a:gridCol w="3525450"/>
                <a:gridCol w="1416936"/>
                <a:gridCol w="1935611"/>
              </a:tblGrid>
              <a:tr h="289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Title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Phone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Email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Anna R. Magri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Director, Local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Programs and Minibus Support and Community Transportation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491-7381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AMagri@njtransit.com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Gloria Velez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Senior Secretary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491-8767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GVelez@njtransit.com 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Manager of Community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Transportation 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 Anna Magri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 Anna Magri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Elaine Restaino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Assistant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Planner for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Community Transportation 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491-7372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ERestaino@njtransit.com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Community Transportation Grants Administrator – NJ-JARC and New Freedom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 Anna Magri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 Anna Magri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Fred Storey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Community Transportation Grants Administrator –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CMAQ shuttles and capital, TMAs, Bike lockers and Van </a:t>
                      </a: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Pools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491-8569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FStorey@njtransit.com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Janelle Rivera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Manager of Local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Programs – SCDRTAP, Section 5310 and Section 5311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491-8346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JRivera1@njtransit.com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Brian Joseph Miguel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Regional Program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Assistant Local Programs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491-8576</a:t>
                      </a:r>
                      <a:endParaRPr lang="en-US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BMiguel@njtransit.com</a:t>
                      </a:r>
                      <a:endParaRPr lang="en-US" sz="800" i="0" u="sng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Isabel Hernandez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Northern Regional Program Administrator (Bergen, Hudson, Essex, Morris, Passaic, Sussex, Warren)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491-7456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ILernandez@njtransit.com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Lauren Williams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Central Regional Program Administrator (Hunterdon, Mercer, Middlesex, Monmouth, Ocean, Somerset, Union)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491-7374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LNwilliams@njtransit.com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Lisa Tulley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Southern Regional Program Administrator (Atlantic, Burlington, Camden, Cape May, Cumberland, Gloucester, Salem) 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491-8397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LTulley@njtransit.com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Lea Sheridan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Supervisor of Minibus Safety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Equipment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– training and Drug and Alcohol program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491-8043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LSheridan@njtransit.com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William Veniscofski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Assurance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Specialist – vehicle inspector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491-7368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WVeniscofski@njtransit.com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Lisa Veloz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Assurance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Specialist – vehicle inspector 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491-8018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LVeloz@njtransit.com</a:t>
                      </a:r>
                      <a:endParaRPr lang="en-US" sz="800" i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Chris Uffer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Warranty Administrator</a:t>
                      </a: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973)</a:t>
                      </a:r>
                      <a:r>
                        <a:rPr lang="en-US" sz="800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491-7986</a:t>
                      </a:r>
                      <a:endParaRPr lang="en-US" sz="80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0" u="sng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CUffer@njtransit.com</a:t>
                      </a:r>
                      <a:endParaRPr lang="en-US" sz="80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9426" marR="49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6550" y="1395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8E19-811D-4F96-B8E4-7D4DE59B86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Programs/Minibus Support &amp; Community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6994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cs typeface="Arial" pitchFamily="34" charset="0"/>
              </a:rPr>
              <a:t>Our Mission - To </a:t>
            </a:r>
            <a:r>
              <a:rPr lang="en-US" sz="2400" dirty="0">
                <a:cs typeface="Arial" pitchFamily="34" charset="0"/>
              </a:rPr>
              <a:t>provide improved accessibility and mobility for the state’s senior citizens and persons with disabilities through the development of a coordinated and seamless </a:t>
            </a:r>
            <a:r>
              <a:rPr lang="en-US" sz="2400" dirty="0" smtClean="0">
                <a:cs typeface="Arial" pitchFamily="34" charset="0"/>
              </a:rPr>
              <a:t>statewide community </a:t>
            </a:r>
            <a:r>
              <a:rPr lang="en-US" sz="2400" dirty="0">
                <a:cs typeface="Arial" pitchFamily="34" charset="0"/>
              </a:rPr>
              <a:t>transportation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3581400"/>
            <a:ext cx="509746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182880" indent="-182880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Administer $44M annually in State and FTA grants and programs throughout New Jersey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>
              <a:defRPr/>
            </a:pPr>
            <a:endParaRPr lang="en-US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local efforts with NJ TRANSIT’s own operations and that subrecipients participate in the locally developed Coordinated Human Services Transportation Plans (CHSTP)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support and best practices to our subrecipients. </a:t>
            </a:r>
          </a:p>
          <a:p>
            <a:pPr marL="182880" indent="-182880">
              <a:defRPr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grants in accordance with FTA  and State regulations. </a:t>
            </a:r>
            <a:endParaRPr lang="en-US" sz="3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0" indent="-18288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2517D3-5707-481B-A982-4621224C4F02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Transportation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Response services </a:t>
            </a:r>
            <a:r>
              <a:rPr lang="en-US" altLang="en-US" sz="2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 </a:t>
            </a:r>
            <a:r>
              <a:rPr lang="en-US" altLang="en-US" sz="2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persons with </a:t>
            </a: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 that requires a reservation</a:t>
            </a:r>
            <a:endParaRPr lang="en-US" altLang="en-US" sz="2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endParaRPr lang="en-US" altLang="en-US" sz="2600" dirty="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deviation shuttle </a:t>
            </a:r>
            <a:r>
              <a:rPr lang="en-US" altLang="en-US" sz="2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that deviate off route to serve trip origins and destinations that are not directly served</a:t>
            </a: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endParaRPr lang="en-US" altLang="en-US" sz="2600" dirty="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</a:t>
            </a:r>
            <a:r>
              <a:rPr lang="en-US" altLang="en-US" sz="2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 TRANSIT </a:t>
            </a:r>
            <a:r>
              <a:rPr lang="en-US" altLang="en-US" sz="2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and rail </a:t>
            </a: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endParaRPr lang="en-US" altLang="en-US" sz="2600" dirty="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Van pool in coordination with TMAs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1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Programs We Administer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Clr>
                <a:srgbClr val="D2533C"/>
              </a:buClr>
              <a:buFontTx/>
              <a:buChar char="•"/>
            </a:pP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Senior Citizen and Disabled Resident Transportation Assistance Program (SCDRTAP) </a:t>
            </a:r>
          </a:p>
          <a:p>
            <a:pPr marL="0" lvl="0" indent="0">
              <a:buClr>
                <a:srgbClr val="D2533C"/>
              </a:buClr>
              <a:buFontTx/>
              <a:buChar char="•"/>
            </a:pP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FTA </a:t>
            </a:r>
            <a:r>
              <a:rPr lang="en-US" altLang="en-US" dirty="0">
                <a:solidFill>
                  <a:srgbClr val="292934"/>
                </a:solidFill>
                <a:latin typeface="Arial"/>
              </a:rPr>
              <a:t>Section </a:t>
            </a: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5310 Enhanced Mobility of  Seniors and Individuals with Disabilities</a:t>
            </a:r>
          </a:p>
          <a:p>
            <a:pPr marL="0" indent="0">
              <a:buClr>
                <a:srgbClr val="D2533C"/>
              </a:buClr>
              <a:buFontTx/>
              <a:buChar char="•"/>
            </a:pPr>
            <a:r>
              <a:rPr lang="en-US" altLang="en-US" dirty="0">
                <a:solidFill>
                  <a:srgbClr val="292934"/>
                </a:solidFill>
                <a:latin typeface="Arial"/>
              </a:rPr>
              <a:t>FTA Section 5311 </a:t>
            </a: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Formula Grants for Rural Areas </a:t>
            </a:r>
            <a:endParaRPr lang="en-US" altLang="en-US" dirty="0">
              <a:solidFill>
                <a:srgbClr val="292934"/>
              </a:solidFill>
              <a:latin typeface="Arial"/>
            </a:endParaRPr>
          </a:p>
          <a:p>
            <a:pPr marL="0" lvl="0" indent="0">
              <a:buClr>
                <a:srgbClr val="D2533C"/>
              </a:buClr>
              <a:buFontTx/>
              <a:buChar char="•"/>
            </a:pP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NJ Job Access Reverse Commute (NJ JARC) </a:t>
            </a:r>
          </a:p>
          <a:p>
            <a:pPr marL="0" lvl="0" indent="0">
              <a:buClr>
                <a:srgbClr val="D2533C"/>
              </a:buClr>
              <a:buFontTx/>
              <a:buChar char="•"/>
            </a:pPr>
            <a:r>
              <a:rPr lang="en-US" altLang="en-US" dirty="0" smtClean="0">
                <a:solidFill>
                  <a:srgbClr val="292934"/>
                </a:solidFill>
                <a:latin typeface="Arial"/>
              </a:rPr>
              <a:t>Congestion Mitigation and Air Quality Improvement (CMAQ) – FTA Section 5307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SCDRTAP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 fontScale="32500" lnSpcReduction="20000"/>
          </a:bodyPr>
          <a:lstStyle/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Senior Citizen and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Disabled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Program (SCDRTAP) </a:t>
            </a:r>
            <a:endParaRPr lang="en-U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7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rip Types</a:t>
            </a: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				</a:t>
            </a: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Non-Competitive Employment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	</a:t>
            </a: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			</a:t>
            </a: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Dialysis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(college)		</a:t>
            </a:r>
          </a:p>
          <a:p>
            <a:pPr lvl="1"/>
            <a:r>
              <a:rPr lang="en-US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– shuttles and general public</a:t>
            </a: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800" dirty="0" smtClean="0"/>
          </a:p>
          <a:p>
            <a:pPr eaLnBrk="1" hangingPunct="1"/>
            <a:endParaRPr lang="en-US" altLang="en-US" sz="3800" dirty="0" smtClean="0"/>
          </a:p>
          <a:p>
            <a:pPr eaLnBrk="1" hangingPunct="1"/>
            <a:endParaRPr lang="en-US" altLang="en-US" sz="3800" dirty="0" smtClean="0"/>
          </a:p>
          <a:p>
            <a:pPr eaLnBrk="1" hangingPunct="1"/>
            <a:endParaRPr lang="en-US" altLang="en-US" sz="3800" dirty="0" smtClean="0"/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822733-0CB3-4CE5-8E9B-981D238C4A58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History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01935"/>
              </p:ext>
            </p:extLst>
          </p:nvPr>
        </p:nvGraphicFramePr>
        <p:xfrm>
          <a:off x="381000" y="13716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3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FTA Section 5310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4" indent="-285750">
              <a:spcBef>
                <a:spcPts val="400"/>
              </a:spcBef>
              <a:buClrTx/>
              <a:buSzPct val="60000"/>
              <a:buFont typeface="Wingdings 3" panose="05040102010807070707" pitchFamily="18" charset="2"/>
              <a:buChar char="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competitive formula grant   </a:t>
            </a:r>
          </a:p>
          <a:p>
            <a:pPr marL="285750" lvl="4" indent="-285750">
              <a:spcBef>
                <a:spcPts val="400"/>
              </a:spcBef>
              <a:buClrTx/>
              <a:buSzPct val="60000"/>
              <a:buFont typeface="Wingdings 3" panose="05040102010807070707" pitchFamily="18" charset="2"/>
              <a:buChar char="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Eligible activities include operating, capital and mobility management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5" indent="-285750">
              <a:spcBef>
                <a:spcPts val="400"/>
              </a:spcBef>
              <a:buSzPct val="60000"/>
              <a:buFont typeface="Wingdings 3" panose="05040102010807070707" pitchFamily="18" charset="2"/>
              <a:buChar char="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Projects include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6" indent="-285750">
              <a:spcBef>
                <a:spcPts val="400"/>
              </a:spcBef>
              <a:buSzPct val="60000"/>
              <a:buFont typeface="Wingdings 3" panose="05040102010807070707" pitchFamily="18" charset="2"/>
              <a:buChar char="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 and/or Planning</a:t>
            </a:r>
          </a:p>
          <a:p>
            <a:pPr marL="1200150" lvl="6" indent="-285750">
              <a:spcBef>
                <a:spcPts val="400"/>
              </a:spcBef>
              <a:buSzPct val="60000"/>
              <a:buFont typeface="Wingdings 3" panose="05040102010807070707" pitchFamily="18" charset="2"/>
              <a:buChar char="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Training for Seniors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PWD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spcBef>
                <a:spcPts val="400"/>
              </a:spcBef>
              <a:buClrTx/>
              <a:buSzPct val="60000"/>
              <a:buFont typeface="Wingdings 3" panose="05040102010807070707" pitchFamily="18" charset="2"/>
              <a:buChar char="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NJT provides the 20%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local match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capital </a:t>
            </a:r>
          </a:p>
          <a:p>
            <a:pPr marL="285750" lvl="4" indent="-285750">
              <a:spcBef>
                <a:spcPts val="400"/>
              </a:spcBef>
              <a:buClrTx/>
              <a:buSzPct val="60000"/>
              <a:buFont typeface="Wingdings 3" panose="05040102010807070707" pitchFamily="18" charset="2"/>
              <a:buChar char="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Subrecipients provide the 50% required match for Operating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FTA Section 5311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lvl="1">
              <a:buSzPct val="60000"/>
              <a:buFont typeface="Wingdings 3" panose="05040102010807070707" pitchFamily="18" charset="2"/>
              <a:buChar char="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there are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5311 projects   </a:t>
            </a:r>
          </a:p>
          <a:p>
            <a:pPr marL="287338" lvl="1">
              <a:buSzPct val="60000"/>
              <a:buFont typeface="Wingdings 3" panose="05040102010807070707" pitchFamily="18" charset="2"/>
              <a:buChar char="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NJT provides half of the local match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administration and operating projects which is approximately $1.6M in NJT operating funds.  </a:t>
            </a:r>
          </a:p>
          <a:p>
            <a:pPr marL="287338" lvl="1">
              <a:buSzPct val="60000"/>
              <a:buFont typeface="Wingdings 3" panose="05040102010807070707" pitchFamily="18" charset="2"/>
              <a:buChar char="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5311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Innovation grant was implemented for agencies to develop deviated route services and/or shared-ride taxi service for rural areas</a:t>
            </a:r>
          </a:p>
          <a:p>
            <a:pPr marL="713232" lvl="1" indent="-457200"/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2BBE-4377-4B3F-B01F-1667D14108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6633</TotalTime>
  <Words>1094</Words>
  <Application>Microsoft Office PowerPoint</Application>
  <PresentationFormat>On-screen Show (4:3)</PresentationFormat>
  <Paragraphs>454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2_Office Theme</vt:lpstr>
      <vt:lpstr>   Community Transportation Initiatives in New Jersey</vt:lpstr>
      <vt:lpstr>Local Programs/Minibus Support &amp; Community Transportation</vt:lpstr>
      <vt:lpstr>What do we do?</vt:lpstr>
      <vt:lpstr>Community Transportation Services </vt:lpstr>
      <vt:lpstr>Grant Programs We Administer</vt:lpstr>
      <vt:lpstr>SCDRTAP </vt:lpstr>
      <vt:lpstr>Funding History</vt:lpstr>
      <vt:lpstr>FTA Section 5310</vt:lpstr>
      <vt:lpstr>FTA Section 5311</vt:lpstr>
      <vt:lpstr>NJ JARC</vt:lpstr>
      <vt:lpstr> Congestion Mitigation and Air Quality Improvement (CMAQ) </vt:lpstr>
      <vt:lpstr>State Regions</vt:lpstr>
      <vt:lpstr>Northern Region</vt:lpstr>
      <vt:lpstr>Central Region</vt:lpstr>
      <vt:lpstr>Southern Region</vt:lpstr>
      <vt:lpstr> Local Programs, Minibus Support and Community Transportation Contacts </vt:lpstr>
    </vt:vector>
  </TitlesOfParts>
  <Company>NJ Transit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Hezel, Hope M.   (CCAFHMH)</dc:creator>
  <cp:lastModifiedBy>Avnish Gupta</cp:lastModifiedBy>
  <cp:revision>377</cp:revision>
  <cp:lastPrinted>2018-01-24T14:11:17Z</cp:lastPrinted>
  <dcterms:created xsi:type="dcterms:W3CDTF">2013-08-20T13:47:15Z</dcterms:created>
  <dcterms:modified xsi:type="dcterms:W3CDTF">2018-01-24T14:55:58Z</dcterms:modified>
</cp:coreProperties>
</file>